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669" r:id="rId2"/>
    <p:sldId id="652" r:id="rId3"/>
    <p:sldId id="676" r:id="rId4"/>
    <p:sldId id="762" r:id="rId5"/>
    <p:sldId id="703" r:id="rId6"/>
    <p:sldId id="763" r:id="rId7"/>
    <p:sldId id="761" r:id="rId8"/>
  </p:sldIdLst>
  <p:sldSz cx="9144000" cy="6858000" type="screen4x3"/>
  <p:notesSz cx="9947275" cy="6858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3152">
          <p15:clr>
            <a:srgbClr val="A4A3A4"/>
          </p15:clr>
        </p15:guide>
        <p15:guide id="3" orient="horz" pos="1938">
          <p15:clr>
            <a:srgbClr val="A4A3A4"/>
          </p15:clr>
        </p15:guide>
        <p15:guide id="4" orient="horz">
          <p15:clr>
            <a:srgbClr val="A4A3A4"/>
          </p15:clr>
        </p15:guide>
        <p15:guide id="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FF99"/>
    <a:srgbClr val="FFE07D"/>
    <a:srgbClr val="FF896D"/>
    <a:srgbClr val="EC1C24"/>
    <a:srgbClr val="4173AF"/>
    <a:srgbClr val="0046A5"/>
    <a:srgbClr val="457ABA"/>
    <a:srgbClr val="0092D2"/>
    <a:srgbClr val="265691"/>
    <a:srgbClr val="A500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0890" autoAdjust="0"/>
    <p:restoredTop sz="94280" autoAdjust="0"/>
  </p:normalViewPr>
  <p:slideViewPr>
    <p:cSldViewPr showGuides="1">
      <p:cViewPr>
        <p:scale>
          <a:sx n="80" d="100"/>
          <a:sy n="80" d="100"/>
        </p:scale>
        <p:origin x="-1278" y="60"/>
      </p:cViewPr>
      <p:guideLst>
        <p:guide orient="horz" pos="1620"/>
        <p:guide orient="horz" pos="1938"/>
        <p:guide orient="horz"/>
        <p:guide pos="3152"/>
        <p:guide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6"/>
            <a:ext cx="4310486" cy="343381"/>
          </a:xfrm>
          <a:prstGeom prst="rect">
            <a:avLst/>
          </a:prstGeom>
        </p:spPr>
        <p:txBody>
          <a:bodyPr vert="horz" lIns="91189" tIns="45592" rIns="91189" bIns="4559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5195" y="6"/>
            <a:ext cx="4310486" cy="343381"/>
          </a:xfrm>
          <a:prstGeom prst="rect">
            <a:avLst/>
          </a:prstGeom>
        </p:spPr>
        <p:txBody>
          <a:bodyPr vert="horz" wrap="square" lIns="91189" tIns="45592" rIns="91189" bIns="4559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534D5499-D0C1-478D-8150-622FA4093615}" type="datetimeFigureOut">
              <a:rPr lang="ru-RU"/>
              <a:pPr>
                <a:defRPr/>
              </a:pPr>
              <a:t>10.08.2017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2313" y="515938"/>
            <a:ext cx="3424237" cy="2570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89" tIns="45592" rIns="91189" bIns="45592" rtlCol="0" anchor="ctr"/>
          <a:lstStyle/>
          <a:p>
            <a:pPr lvl="0"/>
            <a:endParaRPr lang="ru-RU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728" y="3257316"/>
            <a:ext cx="7957820" cy="3085619"/>
          </a:xfrm>
          <a:prstGeom prst="rect">
            <a:avLst/>
          </a:prstGeom>
        </p:spPr>
        <p:txBody>
          <a:bodyPr vert="horz" lIns="91189" tIns="45592" rIns="91189" bIns="45592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6513021"/>
            <a:ext cx="4310486" cy="343381"/>
          </a:xfrm>
          <a:prstGeom prst="rect">
            <a:avLst/>
          </a:prstGeom>
        </p:spPr>
        <p:txBody>
          <a:bodyPr vert="horz" lIns="91189" tIns="45592" rIns="91189" bIns="4559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5195" y="6513021"/>
            <a:ext cx="4310486" cy="343381"/>
          </a:xfrm>
          <a:prstGeom prst="rect">
            <a:avLst/>
          </a:prstGeom>
        </p:spPr>
        <p:txBody>
          <a:bodyPr vert="horz" wrap="square" lIns="91189" tIns="45592" rIns="91189" bIns="4559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EEB23847-8804-4403-B0F7-83063B70C7A3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1593504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3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4" y="3886200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7488-C046-44B2-888B-99045A9B9AB7}" type="datetime1">
              <a:rPr lang="ru-RU" smtClean="0"/>
              <a:pPr>
                <a:defRPr/>
              </a:pPr>
              <a:t>10.08.2017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94940-DE81-4CFE-8C02-24EE43297CAA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1434356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9E8FE-AE91-4CFD-A58B-78BFCD5987D7}" type="datetime1">
              <a:rPr lang="ru-RU" smtClean="0"/>
              <a:pPr>
                <a:defRPr/>
              </a:pPr>
              <a:t>10.08.2017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6B474A-5EB6-4B74-B4B6-DBEAB754126A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2124815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5" y="274643"/>
            <a:ext cx="204946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6" y="274643"/>
            <a:ext cx="599598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8BC6A-86C4-4014-9BB3-A0D2978AD4E0}" type="datetime1">
              <a:rPr lang="ru-RU" smtClean="0"/>
              <a:pPr>
                <a:defRPr/>
              </a:pPr>
              <a:t>10.08.2017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2CE09-EF89-48B8-A974-23458286B9C6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194497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30C17-AB07-4E76-B965-043F814FA548}" type="datetime1">
              <a:rPr lang="ru-RU" smtClean="0"/>
              <a:pPr>
                <a:defRPr/>
              </a:pPr>
              <a:t>10.08.2017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EE12D2-A889-46C8-A3DB-11A7D8A12E22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568370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B96C6-AFD1-47C0-AA10-5F594FD4C12B}" type="datetime1">
              <a:rPr lang="ru-RU" smtClean="0"/>
              <a:pPr>
                <a:defRPr/>
              </a:pPr>
              <a:t>10.08.2017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E91EE-595D-4730-A191-6B598C78CF6C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838874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8" y="1600205"/>
            <a:ext cx="40227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43" y="1600205"/>
            <a:ext cx="40227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A5A3E-94C0-4A5B-A952-D4D281895B18}" type="datetime1">
              <a:rPr lang="ru-RU" smtClean="0"/>
              <a:pPr>
                <a:defRPr/>
              </a:pPr>
              <a:t>10.08.2017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29071-E173-4ABD-B775-6239FC119F12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2838901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4639"/>
            <a:ext cx="8229601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B1906-BD6C-418B-8813-F310F21A446F}" type="datetime1">
              <a:rPr lang="ru-RU" smtClean="0"/>
              <a:pPr>
                <a:defRPr/>
              </a:pPr>
              <a:t>10.08.2017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74439-0BD2-47A7-88BC-ABD4EA018AE4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372945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87CFC-5A06-4D01-925A-FC447D4121CF}" type="datetime1">
              <a:rPr lang="ru-RU" smtClean="0"/>
              <a:pPr>
                <a:defRPr/>
              </a:pPr>
              <a:t>10.08.2017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73ACC-3AAC-4563-AC68-693979D7C7D0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3815947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7027A-8979-47DC-931D-958596957B8F}" type="datetime1">
              <a:rPr lang="ru-RU" smtClean="0"/>
              <a:pPr>
                <a:defRPr/>
              </a:pPr>
              <a:t>10.08.2017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CF68C-AF60-4C5D-A837-22B4F84D77EE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46002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977CF-DBCD-4FDC-B969-EB86158C28CC}" type="datetime1">
              <a:rPr lang="ru-RU" smtClean="0"/>
              <a:pPr>
                <a:defRPr/>
              </a:pPr>
              <a:t>10.08.2017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78E0D-AF0F-4615-B6AC-32CBCE7C0D8E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3668244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E89B6-D01F-4F98-9FF5-29F98A358560}" type="datetime1">
              <a:rPr lang="ru-RU" smtClean="0"/>
              <a:pPr>
                <a:defRPr/>
              </a:pPr>
              <a:t>10.08.2017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FFA6F-F959-4595-87CB-BCD6FE3D6666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1307431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alphaModFix amt="4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title style</a:t>
            </a:r>
            <a:endParaRPr lang="ru-RU" altLang="ru-R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2"/>
            <a:r>
              <a:rPr lang="en-US" altLang="ru-RU"/>
              <a:t>Third level</a:t>
            </a:r>
          </a:p>
          <a:p>
            <a:pPr lvl="3"/>
            <a:r>
              <a:rPr lang="en-US" altLang="ru-RU"/>
              <a:t>Fourth level</a:t>
            </a:r>
          </a:p>
          <a:p>
            <a:pPr lvl="4"/>
            <a:r>
              <a:rPr lang="en-US" altLang="ru-RU"/>
              <a:t>Fifth level</a:t>
            </a:r>
            <a:endParaRPr lang="ru-RU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81D4A4DC-9AE2-47CD-9B41-47105B03E4E1}" type="datetime1">
              <a:rPr lang="ru-RU" smtClean="0"/>
              <a:pPr>
                <a:defRPr/>
              </a:pPr>
              <a:t>10.08.2017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9278EAC5-F344-4960-8047-2F8E0BC7477C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2348880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 исполнении объемов амбулаторно-поликлинической помощи за 1 полугодие 2017 года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3928" y="5157192"/>
            <a:ext cx="48604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Заместитель начальника Финансово-экономического </a:t>
            </a:r>
          </a:p>
          <a:p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управления ТФОМС МО</a:t>
            </a:r>
          </a:p>
          <a:p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А.В. Алаторцев</a:t>
            </a: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4940-DE81-4CFE-8C02-24EE43297CAA}" type="slidenum">
              <a:rPr lang="ru-RU" altLang="ru-RU" smtClean="0"/>
              <a:pPr/>
              <a:t>1</a:t>
            </a:fld>
            <a:endParaRPr lang="ru-RU" alt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C00CE-BE6E-4FCC-8152-BA2EFAFF6888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92333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сполнение объемов оказания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амбулаторно-поликлинической помощи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полугодие 2017 года </a:t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(к плану 1 полугодия 2017 г.)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484784"/>
            <a:ext cx="9036496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профилактические посещения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163,5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разовые посещения по заболеванию и с иными целями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167,6%</a:t>
            </a:r>
          </a:p>
          <a:p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обращения по поводу заболевания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51,4%</a:t>
            </a: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посещения в неотложной форме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72%</a:t>
            </a: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E12D2-A889-46C8-A3DB-11A7D8A12E22}" type="slidenum">
              <a:rPr lang="ru-RU" altLang="ru-RU" smtClean="0"/>
              <a:pPr/>
              <a:t>3</a:t>
            </a:fld>
            <a:endParaRPr lang="ru-RU" altLang="ru-RU" dirty="0"/>
          </a:p>
        </p:txBody>
      </p:sp>
      <p:graphicFrame>
        <p:nvGraphicFramePr>
          <p:cNvPr id="6" name="Содержимое 7"/>
          <p:cNvGraphicFramePr>
            <a:graphicFrameLocks noGrp="1"/>
          </p:cNvGraphicFramePr>
          <p:nvPr>
            <p:ph idx="1"/>
          </p:nvPr>
        </p:nvGraphicFramePr>
        <p:xfrm>
          <a:off x="214282" y="714353"/>
          <a:ext cx="8715435" cy="6000793"/>
        </p:xfrm>
        <a:graphic>
          <a:graphicData uri="http://schemas.openxmlformats.org/drawingml/2006/table">
            <a:tbl>
              <a:tblPr/>
              <a:tblGrid>
                <a:gridCol w="2458233"/>
                <a:gridCol w="2067122"/>
                <a:gridCol w="2143761"/>
                <a:gridCol w="2046319"/>
              </a:tblGrid>
              <a:tr h="6339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Территориальное управление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  <a:b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полугодие 2017 г.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полугодие 2017 г.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256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105 911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293 038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276,7%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1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237 058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451 441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190,4%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03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211 095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394 582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186,9%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1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238 867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434 423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181,9%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1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250 225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447 301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178,8%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1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307 830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546 282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177,5%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1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239 653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418 678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174,7%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1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223 305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388 627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174,0%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1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357 673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595 514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166,5%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1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272 515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436 727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160,3%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1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221 929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332 125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149,7%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9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185 156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275 229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148,6%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9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310 258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432 631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139,4%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9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344 188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453 103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131,6%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1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261 805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331 480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126,6%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1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ИТОГО: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3 767 468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6 231 181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165,4%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Исполнение объемов посещений с профилактическими целями в амбулаторно-поликлинических условиях в разрезе Территориальных управлений МЗ МО</a:t>
            </a:r>
            <a:endParaRPr lang="ru-RU" sz="17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E12D2-A889-46C8-A3DB-11A7D8A12E22}" type="slidenum">
              <a:rPr lang="ru-RU" altLang="ru-RU" smtClean="0"/>
              <a:pPr/>
              <a:t>4</a:t>
            </a:fld>
            <a:endParaRPr lang="ru-RU" altLang="ru-RU" dirty="0"/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Исполнение объемов посещений с профилактическими целями в амбулаторно-поликлинических условиях </a:t>
            </a: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отдельными медицинскими организациями</a:t>
            </a:r>
            <a:endParaRPr lang="ru-RU" sz="17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764705"/>
          <a:ext cx="8892479" cy="2664295"/>
        </p:xfrm>
        <a:graphic>
          <a:graphicData uri="http://schemas.openxmlformats.org/drawingml/2006/table">
            <a:tbl>
              <a:tblPr/>
              <a:tblGrid>
                <a:gridCol w="3145375"/>
                <a:gridCol w="1378528"/>
                <a:gridCol w="1378528"/>
                <a:gridCol w="1495024"/>
                <a:gridCol w="1495024"/>
              </a:tblGrid>
              <a:tr h="1304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МО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План 2017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План 6 мес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Факт 6 мес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5049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ФГБУ" ФЕДЕРАЛЬНЫЙ НАУЧНО-КЛИНИЧЕСКИЙ ЦЕНТР ФИЗИКО-ХИМИЧЕСКОЙ МЕДИЦИНЫ ФМБА"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12 356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4202,7%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ГБУЗ МО"ПЕТРОВО-ДАЛЬНЕВСКАЯ УЧАСТКОВАЯ БОЛЬНИЦА"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6 505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1275,5%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ОБЩЕСТВО С ОГРАНИЧЕННОЙ ОТВЕТСТВЕННОСТЬЮ "ДОБРЫЙ ДОКТОР"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2 766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1089,0%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ГБУЗ МО"ХИМКИНСКАЯ ДЕТСКАЯ ГОРОДСКАЯ ПОЛИКЛИНИКА"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35 000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17 500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81 863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467,8%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ГБУЗ МО"ЛЮБЕРЕЦКАЯ РАЙОННАЯ БОЛЬНИЦА №1"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29 030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14 514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66 661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459,3%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827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ГБУЗ МО"ПАВЛОВСКАЯ УЧАСТКОВАЯ БОЛЬНИЦА"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6 806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453,7%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827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ГБУЗ МО"ЛЫТКАРИНСКАЯ ГОРОДСКАЯ БОЛЬНИЦА"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20 105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10 053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43 420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431,9%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827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ГБУЗ МО"АМБУЛАТОРИЯ ПОСЕЛКА ЗВЕРОСОВХОЗА"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3 636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1 818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7 567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416,2%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129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ГБУЗ МО"ЧЕХОВСКАЯ ЦЕНТРАЛЬНАЯ РАЙОННАЯ ПОЛИКЛИНИКА"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47 200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20 400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84 522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414,3%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914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ГБУЗ МО"ЛЫТКАРИНСКАЯ СТОМАТОЛОГИЧЕСКАЯ ПОЛИКЛИНИКА"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1 298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413,4%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3789040"/>
          <a:ext cx="8892479" cy="2766637"/>
        </p:xfrm>
        <a:graphic>
          <a:graphicData uri="http://schemas.openxmlformats.org/drawingml/2006/table">
            <a:tbl>
              <a:tblPr/>
              <a:tblGrid>
                <a:gridCol w="3145375"/>
                <a:gridCol w="1378528"/>
                <a:gridCol w="1378528"/>
                <a:gridCol w="1495024"/>
                <a:gridCol w="1495024"/>
              </a:tblGrid>
              <a:tr h="1304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МО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План 2017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План 6 мес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Факт 6 мес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5049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ФГБУЗ"МЕДИКО-САНИТАРНАЯ ЧАСТЬ № 170 ФЕДЕРАЛЬНОГО МЕДИКО-БИОЛОГИЧЕСКОГО АГЕНТСТВА"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4 200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2 108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МЕДИЦИНСКОЕ ЧАСТНОЕ УЧРЕЖДЕНИЕ ЖЕНСКОГО ЗДОРОВЬЯ "БЕЛАЯ РОЗА"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6 417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2 622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2 623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ГБУЗ МО"КРАСНОГОРСКИЙ КОЖНО-ВЕНЕРОЛОГИЧЕСКИЙ ДИСПАНСЕР"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30 000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15 000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15 000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ГБУЗ МО"ЛЮБЕРЕЦКИЙ КОЖНО-ВЕНЕРОЛОГИЧЕСКИЙ ДИСПАНСЕР"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6 951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3 475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3 475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ГАУЗ МО"СЕРГИЕВО-ПОСАДСКИЙ КОЖНО-ВЕНЕРОЛОГИЧЕСКИЙ ДИСПАНСЕР"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9 569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4 785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4 785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827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ГБУЗ МО"МОСКОВСКИЙ ОБЛАСТНОЙ КОНСУЛЬТАТИВНО-ДИАГНОСТИЧЕСКИЙ ЦЕНТР ДЛЯ ДЕТЕЙ"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1 641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827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ГАУЗ МО "СЕРПУХОВСКИЙ КОЖНО-ВЕНЕРОЛОГИЧЕСКИЙ ДИСПАНСЕР"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14 523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7 571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7 569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827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ГАУЗ МО"КОРОЛЁВСКИЙ КОЖНО-ВЕНЕРОЛОГИЧЕСКИЙ ДИСПАНСЕР"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18 900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9 450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9 441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5129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ГАУЗ МО"ПОДОЛЬСКИЙ КОЖНО-ВЕНЕРОЛОГИЧЕСКИЙ ДИСПАНСЕР"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12 456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6 228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6 219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914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ГАУЗ МО"ОДИНЦОВСКИЙ КОЖНО-ВЕНЕРОЛОГИЧЕСКИЙ ДИСПАНСЕР"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4 550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4 543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99,8%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E12D2-A889-46C8-A3DB-11A7D8A12E22}" type="slidenum">
              <a:rPr lang="ru-RU" altLang="ru-RU" smtClean="0"/>
              <a:pPr/>
              <a:t>5</a:t>
            </a:fld>
            <a:endParaRPr lang="ru-RU" altLang="ru-RU" dirty="0"/>
          </a:p>
        </p:txBody>
      </p:sp>
      <p:graphicFrame>
        <p:nvGraphicFramePr>
          <p:cNvPr id="6" name="Содержимое 7"/>
          <p:cNvGraphicFramePr>
            <a:graphicFrameLocks noGrp="1"/>
          </p:cNvGraphicFramePr>
          <p:nvPr>
            <p:ph idx="1"/>
          </p:nvPr>
        </p:nvGraphicFramePr>
        <p:xfrm>
          <a:off x="214282" y="714357"/>
          <a:ext cx="8715435" cy="5992422"/>
        </p:xfrm>
        <a:graphic>
          <a:graphicData uri="http://schemas.openxmlformats.org/drawingml/2006/table">
            <a:tbl>
              <a:tblPr/>
              <a:tblGrid>
                <a:gridCol w="2458233"/>
                <a:gridCol w="2067122"/>
                <a:gridCol w="2143761"/>
                <a:gridCol w="2046319"/>
              </a:tblGrid>
              <a:tr h="6417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Территориальное управление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  <a:b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полугодие 2017 г.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полугодие 2017 г.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476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505 355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384 093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8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699 728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402 182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35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461 276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260 210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1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571 024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320 431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1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519 976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288 327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1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306 004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164 822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1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374 945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197 287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1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584 875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276 055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1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475 431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223 712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1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307 082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137 512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02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430 414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191 568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02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802 959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349 000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02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473 142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200 469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1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396 935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167 611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1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297 757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124 568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41,8%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1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ИТОГО: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7 206 903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3 687 847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51,2%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Исполнение объемов обращений по заболеванию в амбулаторно-поликлинических условиях в разрезе Территориальных управлений МЗ МО</a:t>
            </a:r>
            <a:endParaRPr lang="ru-RU" sz="17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E12D2-A889-46C8-A3DB-11A7D8A12E22}" type="slidenum">
              <a:rPr lang="ru-RU" altLang="ru-RU" smtClean="0"/>
              <a:pPr/>
              <a:t>6</a:t>
            </a:fld>
            <a:endParaRPr lang="ru-RU" altLang="ru-RU" dirty="0"/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Исполнение объемов </a:t>
            </a: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обращений по заболеванию </a:t>
            </a: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амбулаторно-поликлинических </a:t>
            </a: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условиях</a:t>
            </a:r>
          </a:p>
          <a:p>
            <a:pPr lvl="0" algn="ctr">
              <a:defRPr/>
            </a:pP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отдельными медицинскими организациями</a:t>
            </a:r>
            <a:endParaRPr lang="ru-RU" sz="17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764705"/>
          <a:ext cx="8892479" cy="2707681"/>
        </p:xfrm>
        <a:graphic>
          <a:graphicData uri="http://schemas.openxmlformats.org/drawingml/2006/table">
            <a:tbl>
              <a:tblPr/>
              <a:tblGrid>
                <a:gridCol w="3145375"/>
                <a:gridCol w="1378528"/>
                <a:gridCol w="1378528"/>
                <a:gridCol w="1495024"/>
                <a:gridCol w="1495024"/>
              </a:tblGrid>
              <a:tr h="1304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МО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План 2017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План 6 мес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Факт 6 мес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5049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ГАУЗ МО"ЦЕНТРАЛЬНАЯ ГОРОДСКАЯ БОЛЬНИЦА ИМЕНИ М. В. ГОЛЬЦА"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121 542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60 770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14 446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23,8%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ГБУЗ МО "ЕГОРЬЕВСКАЯ ЦЕНТРАЛЬНАЯ РАЙОННАЯ БОЛЬНИЦА"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138 127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69 063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15 997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23,2%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ГБУЗ МО "ДОЛГОПРУДНЕНСКАЯ ЦЕНТРАЛЬНАЯ ГОРОДСКАЯ БОЛЬНИЦА"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201 877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100 939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23 354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23,1%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ГБУЗ МО "СХОДНЕНСКАЯ ГОРОДСКАЯ БОЛЬНИЦА"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61 612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30 806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6 835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22,2%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ГБУЗ МО "ПОЛИКЛИНИКА ГОРОДСКОГО ОКРУГА ВЛАСИХА"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16 965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10 665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2 195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20,6%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827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ГБУЗ МО "ПАВЛОВСКАЯ УЧАСТКОВАЯ БОЛЬНИЦА"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12 871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6 435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1 322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20,5%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827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ГАУЗ МО"КОРОЛЁВСКАЯ СТОМАТОЛОГИЧЕСКАЯ ПОЛИКЛИНИКА"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42 000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21 000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3 849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18,3%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827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ГБУЗ МО "ВОСКРЕСЕНСКАЯ РАЙОННАЯ БОЛЬНИЦА №3"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16 511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16 511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3 010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18,2%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129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ФГБУ "НАЦИОНАЛЬНЫЙ МЕДИКО-ХИРУРГИЧЕСКИЙ ЦЕНТР ИМЕНИ Н.И. ПИРОГОВА" МЗ РФ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1 645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16,2%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914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ФГБУ "КЛИНИЧЕСКАЯ БОЛЬНИЦА №1" УПРАВЛЕНИЯ ДЕЛАМИ ПРЕЗИДЕНТА РОССИЙСКОЙ ФЕДЕРАЦИИ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12,5%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3789040"/>
          <a:ext cx="8892479" cy="2872987"/>
        </p:xfrm>
        <a:graphic>
          <a:graphicData uri="http://schemas.openxmlformats.org/drawingml/2006/table">
            <a:tbl>
              <a:tblPr/>
              <a:tblGrid>
                <a:gridCol w="3145375"/>
                <a:gridCol w="1378528"/>
                <a:gridCol w="1378528"/>
                <a:gridCol w="1495024"/>
                <a:gridCol w="1495024"/>
              </a:tblGrid>
              <a:tr h="1304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МО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План 2017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План 6 мес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Факт 6 мес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5049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ГБУЗ МО "КРАСНОГОРСКИЙ КОЖНО-ВЕНЕРОЛОГИЧЕСКИЙ ДИСПАНСЕР"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13 500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6 750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6 750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ГБУЗ МО "ЛЮБЕРЕЦКИЙ КОЖНО-ВЕНЕРОЛОГИЧЕСКИЙ ДИСПАНСЕР"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4 628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2 314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2 314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ЗАКРЫТОЕ АКЦИОНЕРНОЕ ОБЩЕСТВО "ЭКОЛАБ"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ГАУЗ МО"ПОДОЛЬСКИЙ КОЖНО-ВЕНЕРОЛОГИЧЕСКИЙ ДИСПАНСЕР"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5 771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2 885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2 885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ГАУЗ МО"СЕРПУХОВСКИЙ КОЖНО-ВЕНЕРОЛОГИЧЕСКИЙ ДИСПАНСЕР"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7 174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3 570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3 570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827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ФГБУ "РОССИЙСКАЯ ДЕТСКАЯ КЛИНИЧЕСКАЯ БОЛЬНИЦА" МИНИСТЕРСТВА ЗДРАВООХРАНЕНИЯ РОССИЙСКОЙ ФЕДЕРАЦИИ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827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ООО ФИРМА "ГАЛЬМЕД"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827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ГБУЗ МО "МОСКОВСКИЙ ОБЛАСТНОЙ ПЕРИНАТАЛЬНЫЙ ЦЕНТР"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5129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ГАУЗ МО"СЕРГИЕВО-ПОСАДСКИЙ КОЖНО-ВЕНЕРОЛОГИЧЕСКИЙ ДИСПАНСЕР"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19 482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9 740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9 739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99,9%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914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ГБУЗ МО "МОСКОВСКИЙ ОБЛАСТНОЙ ОНКОЛОГИЧЕСКИЙ ДИСПАНСЕР"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18 300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8 434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8 433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99,9%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E12D2-A889-46C8-A3DB-11A7D8A12E22}" type="slidenum">
              <a:rPr lang="ru-RU" altLang="ru-RU" smtClean="0"/>
              <a:pPr/>
              <a:t>7</a:t>
            </a:fld>
            <a:endParaRPr lang="ru-RU" altLang="ru-RU" dirty="0"/>
          </a:p>
        </p:txBody>
      </p:sp>
      <p:graphicFrame>
        <p:nvGraphicFramePr>
          <p:cNvPr id="6" name="Содержимое 7"/>
          <p:cNvGraphicFramePr>
            <a:graphicFrameLocks noGrp="1"/>
          </p:cNvGraphicFramePr>
          <p:nvPr>
            <p:ph idx="1"/>
          </p:nvPr>
        </p:nvGraphicFramePr>
        <p:xfrm>
          <a:off x="214282" y="714357"/>
          <a:ext cx="8715435" cy="5992422"/>
        </p:xfrm>
        <a:graphic>
          <a:graphicData uri="http://schemas.openxmlformats.org/drawingml/2006/table">
            <a:tbl>
              <a:tblPr/>
              <a:tblGrid>
                <a:gridCol w="2458233"/>
                <a:gridCol w="2067122"/>
                <a:gridCol w="2143761"/>
                <a:gridCol w="2046319"/>
              </a:tblGrid>
              <a:tr h="6417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Территориальное управление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  <a:b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полугодие 2017 г.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полугодие 2017 г.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476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126 416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123 586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8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90 194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79 732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35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28 806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24 849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1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159 750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135 987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1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149 688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122 129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1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111 551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86 364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1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143 110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107 255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74,9%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1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76 602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54 956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1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216 065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154 542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1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121 179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79 082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02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130 106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81 837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02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160 045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98 778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02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127 120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76 816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1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222 791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131 114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1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100 460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58 494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58,2%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1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ИТОГО: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1 963 883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1 415 521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72,1%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Исполнение объемов посещений по неотложной форме в амбулаторно-поликлинических условиях в разрезе Территориальных управлений МЗ МО</a:t>
            </a:r>
            <a:endParaRPr lang="ru-RU" sz="17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58749</TotalTime>
  <Words>1109</Words>
  <Application>Microsoft Office PowerPoint</Application>
  <PresentationFormat>Экран (4:3)</PresentationFormat>
  <Paragraphs>452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nika</dc:creator>
  <cp:lastModifiedBy>supervisor</cp:lastModifiedBy>
  <cp:revision>2457</cp:revision>
  <cp:lastPrinted>2016-09-27T14:29:38Z</cp:lastPrinted>
  <dcterms:created xsi:type="dcterms:W3CDTF">2014-01-28T21:16:29Z</dcterms:created>
  <dcterms:modified xsi:type="dcterms:W3CDTF">2017-08-10T21:30:36Z</dcterms:modified>
</cp:coreProperties>
</file>